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0"/>
  </p:notesMasterIdLst>
  <p:handoutMasterIdLst>
    <p:handoutMasterId r:id="rId21"/>
  </p:handoutMasterIdLst>
  <p:sldIdLst>
    <p:sldId id="256" r:id="rId2"/>
    <p:sldId id="263" r:id="rId3"/>
    <p:sldId id="258" r:id="rId4"/>
    <p:sldId id="269" r:id="rId5"/>
    <p:sldId id="270" r:id="rId6"/>
    <p:sldId id="271" r:id="rId7"/>
    <p:sldId id="268" r:id="rId8"/>
    <p:sldId id="264" r:id="rId9"/>
    <p:sldId id="274" r:id="rId10"/>
    <p:sldId id="280" r:id="rId11"/>
    <p:sldId id="259" r:id="rId12"/>
    <p:sldId id="276" r:id="rId13"/>
    <p:sldId id="267" r:id="rId14"/>
    <p:sldId id="279" r:id="rId15"/>
    <p:sldId id="266" r:id="rId16"/>
    <p:sldId id="278" r:id="rId17"/>
    <p:sldId id="265" r:id="rId18"/>
    <p:sldId id="277" r:id="rId19"/>
  </p:sldIdLst>
  <p:sldSz cx="12192000" cy="68580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94660"/>
  </p:normalViewPr>
  <p:slideViewPr>
    <p:cSldViewPr>
      <p:cViewPr varScale="1">
        <p:scale>
          <a:sx n="78" d="100"/>
          <a:sy n="78" d="100"/>
        </p:scale>
        <p:origin x="907"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4CEEBA9-61E0-16E5-73D4-B530FE200BC0}"/>
              </a:ext>
            </a:extLst>
          </p:cNvPr>
          <p:cNvSpPr>
            <a:spLocks noGrp="1" noChangeArrowheads="1"/>
          </p:cNvSpPr>
          <p:nvPr>
            <p:ph type="hdr" sz="quarter"/>
          </p:nvPr>
        </p:nvSpPr>
        <p:spPr bwMode="auto">
          <a:xfrm>
            <a:off x="0" y="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kumimoji="0" sz="1200"/>
            </a:lvl1pPr>
          </a:lstStyle>
          <a:p>
            <a:endParaRPr lang="en-US" altLang="en-US"/>
          </a:p>
        </p:txBody>
      </p:sp>
      <p:sp>
        <p:nvSpPr>
          <p:cNvPr id="91139" name="Rectangle 3">
            <a:extLst>
              <a:ext uri="{FF2B5EF4-FFF2-40B4-BE49-F238E27FC236}">
                <a16:creationId xmlns:a16="http://schemas.microsoft.com/office/drawing/2014/main" id="{84FA11BC-454B-BC4C-3B2D-39F63FC7422E}"/>
              </a:ext>
            </a:extLst>
          </p:cNvPr>
          <p:cNvSpPr>
            <a:spLocks noGrp="1" noChangeArrowheads="1"/>
          </p:cNvSpPr>
          <p:nvPr>
            <p:ph type="dt" sz="quarter" idx="1"/>
          </p:nvPr>
        </p:nvSpPr>
        <p:spPr bwMode="auto">
          <a:xfrm>
            <a:off x="3979863" y="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kumimoji="0" sz="1200"/>
            </a:lvl1pPr>
          </a:lstStyle>
          <a:p>
            <a:endParaRPr lang="en-US" altLang="en-US"/>
          </a:p>
        </p:txBody>
      </p:sp>
      <p:sp>
        <p:nvSpPr>
          <p:cNvPr id="91140" name="Rectangle 4">
            <a:extLst>
              <a:ext uri="{FF2B5EF4-FFF2-40B4-BE49-F238E27FC236}">
                <a16:creationId xmlns:a16="http://schemas.microsoft.com/office/drawing/2014/main" id="{D061242D-393E-2F87-CE6A-119158F62F48}"/>
              </a:ext>
            </a:extLst>
          </p:cNvPr>
          <p:cNvSpPr>
            <a:spLocks noGrp="1" noChangeArrowheads="1"/>
          </p:cNvSpPr>
          <p:nvPr>
            <p:ph type="ftr" sz="quarter" idx="2"/>
          </p:nvPr>
        </p:nvSpPr>
        <p:spPr bwMode="auto">
          <a:xfrm>
            <a:off x="0" y="884555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kumimoji="0" sz="1200"/>
            </a:lvl1pPr>
          </a:lstStyle>
          <a:p>
            <a:endParaRPr lang="en-US" altLang="en-US"/>
          </a:p>
        </p:txBody>
      </p:sp>
      <p:sp>
        <p:nvSpPr>
          <p:cNvPr id="91141" name="Rectangle 5">
            <a:extLst>
              <a:ext uri="{FF2B5EF4-FFF2-40B4-BE49-F238E27FC236}">
                <a16:creationId xmlns:a16="http://schemas.microsoft.com/office/drawing/2014/main" id="{C1AFA368-4BC2-3F9C-8F26-82B19D8803F0}"/>
              </a:ext>
            </a:extLst>
          </p:cNvPr>
          <p:cNvSpPr>
            <a:spLocks noGrp="1" noChangeArrowheads="1"/>
          </p:cNvSpPr>
          <p:nvPr>
            <p:ph type="sldNum" sz="quarter" idx="3"/>
          </p:nvPr>
        </p:nvSpPr>
        <p:spPr bwMode="auto">
          <a:xfrm>
            <a:off x="3979863" y="884555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kumimoji="0" sz="1200"/>
            </a:lvl1pPr>
          </a:lstStyle>
          <a:p>
            <a:fld id="{9422B063-744A-4355-98F9-F791935D364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466287F-769D-8D81-AC0B-BA77640E36CD}"/>
              </a:ext>
            </a:extLst>
          </p:cNvPr>
          <p:cNvSpPr>
            <a:spLocks noGrp="1" noChangeArrowheads="1"/>
          </p:cNvSpPr>
          <p:nvPr>
            <p:ph type="hdr" sz="quarter"/>
          </p:nvPr>
        </p:nvSpPr>
        <p:spPr bwMode="auto">
          <a:xfrm>
            <a:off x="0" y="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kumimoji="0" sz="1200"/>
            </a:lvl1pPr>
          </a:lstStyle>
          <a:p>
            <a:endParaRPr lang="en-US" altLang="en-US"/>
          </a:p>
        </p:txBody>
      </p:sp>
      <p:sp>
        <p:nvSpPr>
          <p:cNvPr id="175107" name="Rectangle 3">
            <a:extLst>
              <a:ext uri="{FF2B5EF4-FFF2-40B4-BE49-F238E27FC236}">
                <a16:creationId xmlns:a16="http://schemas.microsoft.com/office/drawing/2014/main" id="{4E110149-E51A-78B5-33FA-F85ECFA9D723}"/>
              </a:ext>
            </a:extLst>
          </p:cNvPr>
          <p:cNvSpPr>
            <a:spLocks noGrp="1" noChangeArrowheads="1"/>
          </p:cNvSpPr>
          <p:nvPr>
            <p:ph type="dt" idx="1"/>
          </p:nvPr>
        </p:nvSpPr>
        <p:spPr bwMode="auto">
          <a:xfrm>
            <a:off x="3979863" y="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kumimoji="0" sz="1200"/>
            </a:lvl1pPr>
          </a:lstStyle>
          <a:p>
            <a:endParaRPr lang="en-US" altLang="en-US"/>
          </a:p>
        </p:txBody>
      </p:sp>
      <p:sp>
        <p:nvSpPr>
          <p:cNvPr id="175108" name="Rectangle 4">
            <a:extLst>
              <a:ext uri="{FF2B5EF4-FFF2-40B4-BE49-F238E27FC236}">
                <a16:creationId xmlns:a16="http://schemas.microsoft.com/office/drawing/2014/main" id="{3BF80217-5FF2-CE21-0170-9603BBE254C8}"/>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5109" name="Rectangle 5">
            <a:extLst>
              <a:ext uri="{FF2B5EF4-FFF2-40B4-BE49-F238E27FC236}">
                <a16:creationId xmlns:a16="http://schemas.microsoft.com/office/drawing/2014/main" id="{090EDF6A-EE1D-7D00-A038-AD50ED8D98F8}"/>
              </a:ext>
            </a:extLst>
          </p:cNvPr>
          <p:cNvSpPr>
            <a:spLocks noGrp="1" noChangeArrowheads="1"/>
          </p:cNvSpPr>
          <p:nvPr>
            <p:ph type="body" sz="quarter" idx="3"/>
          </p:nvPr>
        </p:nvSpPr>
        <p:spPr bwMode="auto">
          <a:xfrm>
            <a:off x="703263" y="4422775"/>
            <a:ext cx="56197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5110" name="Rectangle 6">
            <a:extLst>
              <a:ext uri="{FF2B5EF4-FFF2-40B4-BE49-F238E27FC236}">
                <a16:creationId xmlns:a16="http://schemas.microsoft.com/office/drawing/2014/main" id="{10DEC0E1-8D9C-4C63-237C-B753D4947581}"/>
              </a:ext>
            </a:extLst>
          </p:cNvPr>
          <p:cNvSpPr>
            <a:spLocks noGrp="1" noChangeArrowheads="1"/>
          </p:cNvSpPr>
          <p:nvPr>
            <p:ph type="ftr" sz="quarter" idx="4"/>
          </p:nvPr>
        </p:nvSpPr>
        <p:spPr bwMode="auto">
          <a:xfrm>
            <a:off x="0" y="884555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kumimoji="0" sz="1200"/>
            </a:lvl1pPr>
          </a:lstStyle>
          <a:p>
            <a:endParaRPr lang="en-US" altLang="en-US"/>
          </a:p>
        </p:txBody>
      </p:sp>
      <p:sp>
        <p:nvSpPr>
          <p:cNvPr id="175111" name="Rectangle 7">
            <a:extLst>
              <a:ext uri="{FF2B5EF4-FFF2-40B4-BE49-F238E27FC236}">
                <a16:creationId xmlns:a16="http://schemas.microsoft.com/office/drawing/2014/main" id="{F30912CB-C0CF-EBC9-FAFC-D90AB2ADD1B3}"/>
              </a:ext>
            </a:extLst>
          </p:cNvPr>
          <p:cNvSpPr>
            <a:spLocks noGrp="1" noChangeArrowheads="1"/>
          </p:cNvSpPr>
          <p:nvPr>
            <p:ph type="sldNum" sz="quarter" idx="5"/>
          </p:nvPr>
        </p:nvSpPr>
        <p:spPr bwMode="auto">
          <a:xfrm>
            <a:off x="3979863" y="884555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kumimoji="0" sz="1200"/>
            </a:lvl1pPr>
          </a:lstStyle>
          <a:p>
            <a:fld id="{A639F763-D776-403B-BE9A-E448BD71862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11B723-90A6-A99D-C3B6-5984CA211554}"/>
              </a:ext>
            </a:extLst>
          </p:cNvPr>
          <p:cNvSpPr>
            <a:spLocks noGrp="1" noChangeArrowheads="1"/>
          </p:cNvSpPr>
          <p:nvPr>
            <p:ph type="sldNum" sz="quarter" idx="5"/>
          </p:nvPr>
        </p:nvSpPr>
        <p:spPr>
          <a:ln/>
        </p:spPr>
        <p:txBody>
          <a:bodyPr/>
          <a:lstStyle/>
          <a:p>
            <a:fld id="{67FAA663-D8D3-4CFB-95BD-90BE865E63BE}" type="slidenum">
              <a:rPr lang="en-US" altLang="en-US"/>
              <a:pPr/>
              <a:t>18</a:t>
            </a:fld>
            <a:endParaRPr lang="en-US" altLang="en-US"/>
          </a:p>
        </p:txBody>
      </p:sp>
      <p:sp>
        <p:nvSpPr>
          <p:cNvPr id="178178" name="Rectangle 2">
            <a:extLst>
              <a:ext uri="{FF2B5EF4-FFF2-40B4-BE49-F238E27FC236}">
                <a16:creationId xmlns:a16="http://schemas.microsoft.com/office/drawing/2014/main" id="{DEF4C1DD-77AC-DAC6-4FCF-E8975938632A}"/>
              </a:ext>
            </a:extLst>
          </p:cNvPr>
          <p:cNvSpPr>
            <a:spLocks noGrp="1" noRot="1" noChangeAspect="1" noChangeArrowheads="1" noTextEdit="1"/>
          </p:cNvSpPr>
          <p:nvPr>
            <p:ph type="sldImg"/>
          </p:nvPr>
        </p:nvSpPr>
        <p:spPr>
          <a:xfrm>
            <a:off x="414338" y="701675"/>
            <a:ext cx="6199187" cy="3487738"/>
          </a:xfrm>
          <a:ln/>
        </p:spPr>
      </p:sp>
      <p:sp>
        <p:nvSpPr>
          <p:cNvPr id="178179" name="Rectangle 3">
            <a:extLst>
              <a:ext uri="{FF2B5EF4-FFF2-40B4-BE49-F238E27FC236}">
                <a16:creationId xmlns:a16="http://schemas.microsoft.com/office/drawing/2014/main" id="{C3DDC2DD-D3B6-40C5-2FC3-45A796AF3806}"/>
              </a:ext>
            </a:extLst>
          </p:cNvPr>
          <p:cNvSpPr>
            <a:spLocks noGrp="1" noChangeArrowheads="1"/>
          </p:cNvSpPr>
          <p:nvPr>
            <p:ph type="body" idx="1"/>
          </p:nvPr>
        </p:nvSpPr>
        <p:spPr>
          <a:xfrm>
            <a:off x="936625" y="4422775"/>
            <a:ext cx="5153025" cy="4191000"/>
          </a:xfrm>
        </p:spPr>
        <p:txBody>
          <a:bodyPr/>
          <a:lstStyle/>
          <a:p>
            <a:r>
              <a:rPr lang="en-US" altLang="en-US" dirty="0"/>
              <a:t>Please explain how to use the textural triangle. I usually give an example of 20% silt and 20% clay. </a:t>
            </a:r>
            <a:r>
              <a:rPr lang="en-US" altLang="en-US"/>
              <a:t>What is the textural class?</a:t>
            </a:r>
          </a:p>
          <a:p>
            <a:r>
              <a:rPr lang="en-US" altLang="en-US" dirty="0"/>
              <a:t>Please explain that the majority of the textural triangle is made up of classes that have the term clay in them even though these soils may have little more than 20% clay. This is because of the specific properties of the clay fraction. Please mention surface area and charge characteristics.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A32231-38E6-407D-AA3D-AF5C89C697A5}"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93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432165-1DF0-4688-8234-5451C6442E54}" type="slidenum">
              <a:rPr lang="en-US" altLang="en-US" smtClean="0"/>
              <a:pPr/>
              <a:t>‹#›</a:t>
            </a:fld>
            <a:endParaRPr lang="en-US" altLang="en-US"/>
          </a:p>
        </p:txBody>
      </p:sp>
    </p:spTree>
    <p:extLst>
      <p:ext uri="{BB962C8B-B14F-4D97-AF65-F5344CB8AC3E}">
        <p14:creationId xmlns:p14="http://schemas.microsoft.com/office/powerpoint/2010/main" val="237223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496EC6A-589B-4B09-AF0B-212C549CD1CF}" type="slidenum">
              <a:rPr lang="en-US" altLang="en-US" smtClean="0"/>
              <a:pPr/>
              <a:t>‹#›</a:t>
            </a:fld>
            <a:endParaRPr lang="en-US" altLang="en-US"/>
          </a:p>
        </p:txBody>
      </p:sp>
    </p:spTree>
    <p:extLst>
      <p:ext uri="{BB962C8B-B14F-4D97-AF65-F5344CB8AC3E}">
        <p14:creationId xmlns:p14="http://schemas.microsoft.com/office/powerpoint/2010/main" val="170228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81F287D-165E-437A-909C-938643E796F4}" type="slidenum">
              <a:rPr lang="en-US" altLang="en-US" smtClean="0"/>
              <a:pPr/>
              <a:t>‹#›</a:t>
            </a:fld>
            <a:endParaRPr lang="en-US" altLang="en-US"/>
          </a:p>
        </p:txBody>
      </p:sp>
    </p:spTree>
    <p:extLst>
      <p:ext uri="{BB962C8B-B14F-4D97-AF65-F5344CB8AC3E}">
        <p14:creationId xmlns:p14="http://schemas.microsoft.com/office/powerpoint/2010/main" val="32778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B69D368-5576-4839-AFD4-D10146A6C379}"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3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7924052-BF0D-4488-8473-393DFF1B4A08}" type="slidenum">
              <a:rPr lang="en-US" altLang="en-US" smtClean="0"/>
              <a:pPr/>
              <a:t>‹#›</a:t>
            </a:fld>
            <a:endParaRPr lang="en-US" altLang="en-US"/>
          </a:p>
        </p:txBody>
      </p:sp>
    </p:spTree>
    <p:extLst>
      <p:ext uri="{BB962C8B-B14F-4D97-AF65-F5344CB8AC3E}">
        <p14:creationId xmlns:p14="http://schemas.microsoft.com/office/powerpoint/2010/main" val="419019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AF6DA861-3A85-4F3C-969F-AE3E89BF19E4}" type="slidenum">
              <a:rPr lang="en-US" altLang="en-US" smtClean="0"/>
              <a:pPr/>
              <a:t>‹#›</a:t>
            </a:fld>
            <a:endParaRPr lang="en-US" altLang="en-US"/>
          </a:p>
        </p:txBody>
      </p:sp>
    </p:spTree>
    <p:extLst>
      <p:ext uri="{BB962C8B-B14F-4D97-AF65-F5344CB8AC3E}">
        <p14:creationId xmlns:p14="http://schemas.microsoft.com/office/powerpoint/2010/main" val="152412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6B45D5B-C354-4599-84B0-CA955BBCDA59}" type="slidenum">
              <a:rPr lang="en-US" altLang="en-US" smtClean="0"/>
              <a:pPr/>
              <a:t>‹#›</a:t>
            </a:fld>
            <a:endParaRPr lang="en-US" altLang="en-US"/>
          </a:p>
        </p:txBody>
      </p:sp>
    </p:spTree>
    <p:extLst>
      <p:ext uri="{BB962C8B-B14F-4D97-AF65-F5344CB8AC3E}">
        <p14:creationId xmlns:p14="http://schemas.microsoft.com/office/powerpoint/2010/main" val="48258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tLang="en-US"/>
          </a:p>
        </p:txBody>
      </p:sp>
      <p:sp>
        <p:nvSpPr>
          <p:cNvPr id="9" name="Slide Number Placeholder 8"/>
          <p:cNvSpPr>
            <a:spLocks noGrp="1"/>
          </p:cNvSpPr>
          <p:nvPr>
            <p:ph type="sldNum" sz="quarter" idx="12"/>
          </p:nvPr>
        </p:nvSpPr>
        <p:spPr/>
        <p:txBody>
          <a:bodyPr/>
          <a:lstStyle/>
          <a:p>
            <a:fld id="{D65E6C01-1894-4D0A-9694-A2B6C10D1D81}" type="slidenum">
              <a:rPr lang="en-US" altLang="en-US" smtClean="0"/>
              <a:pPr/>
              <a:t>‹#›</a:t>
            </a:fld>
            <a:endParaRPr lang="en-US" altLang="en-US"/>
          </a:p>
        </p:txBody>
      </p:sp>
    </p:spTree>
    <p:extLst>
      <p:ext uri="{BB962C8B-B14F-4D97-AF65-F5344CB8AC3E}">
        <p14:creationId xmlns:p14="http://schemas.microsoft.com/office/powerpoint/2010/main" val="156311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C186E9-3473-48CF-8E39-C65031E02D7A}" type="slidenum">
              <a:rPr lang="en-US" altLang="en-US" smtClean="0"/>
              <a:pPr/>
              <a:t>‹#›</a:t>
            </a:fld>
            <a:endParaRPr lang="en-US" altLang="en-US"/>
          </a:p>
        </p:txBody>
      </p:sp>
    </p:spTree>
    <p:extLst>
      <p:ext uri="{BB962C8B-B14F-4D97-AF65-F5344CB8AC3E}">
        <p14:creationId xmlns:p14="http://schemas.microsoft.com/office/powerpoint/2010/main" val="300570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A4AC02F-9E1D-4356-8D14-C8C8C1FE6AB7}" type="slidenum">
              <a:rPr lang="en-US" altLang="en-US" smtClean="0"/>
              <a:pPr/>
              <a:t>‹#›</a:t>
            </a:fld>
            <a:endParaRPr lang="en-US" altLang="en-US"/>
          </a:p>
        </p:txBody>
      </p:sp>
    </p:spTree>
    <p:extLst>
      <p:ext uri="{BB962C8B-B14F-4D97-AF65-F5344CB8AC3E}">
        <p14:creationId xmlns:p14="http://schemas.microsoft.com/office/powerpoint/2010/main" val="313875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57CD0E-315A-4E1E-A20B-8F4A29A7B6F5}" type="slidenum">
              <a:rPr lang="en-US" altLang="en-US" smtClean="0"/>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55878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www.soils.org/sssagloss/figure1.gi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47C489C-E542-0128-8A0D-BA15A495904D}"/>
              </a:ext>
            </a:extLst>
          </p:cNvPr>
          <p:cNvSpPr>
            <a:spLocks noGrp="1" noChangeArrowheads="1"/>
          </p:cNvSpPr>
          <p:nvPr>
            <p:ph type="ctrTitle"/>
          </p:nvPr>
        </p:nvSpPr>
        <p:spPr>
          <a:xfrm>
            <a:off x="1066800" y="3507659"/>
            <a:ext cx="10622280" cy="977818"/>
          </a:xfrm>
        </p:spPr>
        <p:txBody>
          <a:bodyPr>
            <a:normAutofit fontScale="90000"/>
          </a:bodyPr>
          <a:lstStyle/>
          <a:p>
            <a:br>
              <a:rPr lang="en-US" altLang="en-US" dirty="0"/>
            </a:br>
            <a:r>
              <a:rPr lang="en-US" altLang="en-US" sz="7200" dirty="0"/>
              <a:t>Soil Texture and Agriculture</a:t>
            </a:r>
          </a:p>
        </p:txBody>
      </p:sp>
      <p:pic>
        <p:nvPicPr>
          <p:cNvPr id="5" name="Picture 4" descr="A cross section of a tree&#10;&#10;Description automatically generated">
            <a:extLst>
              <a:ext uri="{FF2B5EF4-FFF2-40B4-BE49-F238E27FC236}">
                <a16:creationId xmlns:a16="http://schemas.microsoft.com/office/drawing/2014/main" id="{5C35C219-E31E-6AAC-0CEB-6C820F0CF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43349"/>
            <a:ext cx="2690148" cy="3276600"/>
          </a:xfrm>
          <a:prstGeom prst="rect">
            <a:avLst/>
          </a:prstGeom>
        </p:spPr>
      </p:pic>
      <p:pic>
        <p:nvPicPr>
          <p:cNvPr id="7" name="Picture 6" descr="A garden with plants and a path&#10;&#10;Description automatically generated">
            <a:extLst>
              <a:ext uri="{FF2B5EF4-FFF2-40B4-BE49-F238E27FC236}">
                <a16:creationId xmlns:a16="http://schemas.microsoft.com/office/drawing/2014/main" id="{D41176CC-BE7D-0D39-337D-5705926D4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
            <a:ext cx="4267200" cy="32004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1254" name="Picture 6">
            <a:extLst>
              <a:ext uri="{FF2B5EF4-FFF2-40B4-BE49-F238E27FC236}">
                <a16:creationId xmlns:a16="http://schemas.microsoft.com/office/drawing/2014/main" id="{756197E2-0084-4B40-16F9-97B81A3EB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113" y="245806"/>
            <a:ext cx="5051778" cy="6096000"/>
          </a:xfrm>
          <a:prstGeom prst="rect">
            <a:avLst/>
          </a:prstGeom>
          <a:noFill/>
          <a:extLst>
            <a:ext uri="{909E8E84-426E-40DD-AFC4-6F175D3DCCD1}">
              <a14:hiddenFill xmlns:a14="http://schemas.microsoft.com/office/drawing/2010/main">
                <a:solidFill>
                  <a:srgbClr val="FFFFFF"/>
                </a:solidFill>
              </a14:hiddenFill>
            </a:ext>
          </a:extLst>
        </p:spPr>
      </p:pic>
      <p:sp>
        <p:nvSpPr>
          <p:cNvPr id="181255" name="Text Box 7">
            <a:extLst>
              <a:ext uri="{FF2B5EF4-FFF2-40B4-BE49-F238E27FC236}">
                <a16:creationId xmlns:a16="http://schemas.microsoft.com/office/drawing/2014/main" id="{27EEF6CB-674B-95FB-8CAB-008A3A24F260}"/>
              </a:ext>
            </a:extLst>
          </p:cNvPr>
          <p:cNvSpPr txBox="1">
            <a:spLocks noChangeArrowheads="1"/>
          </p:cNvSpPr>
          <p:nvPr/>
        </p:nvSpPr>
        <p:spPr bwMode="auto">
          <a:xfrm>
            <a:off x="609600" y="990600"/>
            <a:ext cx="464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400" dirty="0"/>
              <a:t>Texture by Feel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5D22CE-824A-FD11-FF51-F6F0C11C5734}"/>
              </a:ext>
            </a:extLst>
          </p:cNvPr>
          <p:cNvSpPr>
            <a:spLocks noGrp="1" noChangeArrowheads="1"/>
          </p:cNvSpPr>
          <p:nvPr>
            <p:ph type="title"/>
          </p:nvPr>
        </p:nvSpPr>
        <p:spPr/>
        <p:txBody>
          <a:bodyPr>
            <a:normAutofit/>
          </a:bodyPr>
          <a:lstStyle/>
          <a:p>
            <a:r>
              <a:rPr lang="en-US" altLang="en-US" sz="6000" dirty="0"/>
              <a:t>Soil Texture and Surface Area</a:t>
            </a:r>
          </a:p>
        </p:txBody>
      </p:sp>
      <p:sp>
        <p:nvSpPr>
          <p:cNvPr id="5123" name="Rectangle 3">
            <a:extLst>
              <a:ext uri="{FF2B5EF4-FFF2-40B4-BE49-F238E27FC236}">
                <a16:creationId xmlns:a16="http://schemas.microsoft.com/office/drawing/2014/main" id="{9C06E7DF-7E99-3778-BF7C-03F9E6CB6E2C}"/>
              </a:ext>
            </a:extLst>
          </p:cNvPr>
          <p:cNvSpPr>
            <a:spLocks noGrp="1" noChangeArrowheads="1"/>
          </p:cNvSpPr>
          <p:nvPr>
            <p:ph idx="1"/>
          </p:nvPr>
        </p:nvSpPr>
        <p:spPr/>
        <p:txBody>
          <a:bodyPr>
            <a:normAutofit/>
          </a:bodyPr>
          <a:lstStyle/>
          <a:p>
            <a:r>
              <a:rPr lang="en-US" altLang="en-US" sz="2800" dirty="0"/>
              <a:t>As particle size decreases, surface area increases</a:t>
            </a:r>
          </a:p>
          <a:p>
            <a:pPr lvl="1"/>
            <a:r>
              <a:rPr lang="en-US" altLang="en-US" sz="2400" dirty="0"/>
              <a:t>Clay has about 10,000 times as much surface area as sand</a:t>
            </a:r>
          </a:p>
          <a:p>
            <a:r>
              <a:rPr lang="en-US" altLang="en-US" sz="2800" dirty="0"/>
              <a:t>Surface area has a big effect on:</a:t>
            </a:r>
          </a:p>
          <a:p>
            <a:pPr lvl="1"/>
            <a:r>
              <a:rPr lang="en-US" altLang="en-US" sz="2400" dirty="0"/>
              <a:t>Water holding capacity</a:t>
            </a:r>
          </a:p>
          <a:p>
            <a:pPr lvl="1"/>
            <a:r>
              <a:rPr lang="en-US" altLang="en-US" sz="2400" dirty="0"/>
              <a:t>Chemical reactions</a:t>
            </a:r>
          </a:p>
          <a:p>
            <a:pPr lvl="1"/>
            <a:r>
              <a:rPr lang="en-US" altLang="en-US" sz="2400" dirty="0"/>
              <a:t>Soil cohesion</a:t>
            </a:r>
          </a:p>
          <a:p>
            <a:pPr lvl="1"/>
            <a:r>
              <a:rPr lang="en-US" altLang="en-US" sz="2400" dirty="0"/>
              <a:t>Ability to support microorganisms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8471867-814D-34DC-2907-9B71C82EF313}"/>
              </a:ext>
            </a:extLst>
          </p:cNvPr>
          <p:cNvSpPr>
            <a:spLocks noGrp="1" noChangeArrowheads="1"/>
          </p:cNvSpPr>
          <p:nvPr>
            <p:ph type="title"/>
          </p:nvPr>
        </p:nvSpPr>
        <p:spPr>
          <a:xfrm>
            <a:off x="1676400" y="228600"/>
            <a:ext cx="8686800" cy="1219200"/>
          </a:xfrm>
        </p:spPr>
        <p:txBody>
          <a:bodyPr>
            <a:normAutofit fontScale="90000"/>
          </a:bodyPr>
          <a:lstStyle/>
          <a:p>
            <a:r>
              <a:rPr lang="en-US" altLang="en-US" sz="6000" dirty="0"/>
              <a:t>Properties Related to Texture</a:t>
            </a:r>
          </a:p>
        </p:txBody>
      </p:sp>
      <p:sp>
        <p:nvSpPr>
          <p:cNvPr id="102403" name="Rectangle 3">
            <a:extLst>
              <a:ext uri="{FF2B5EF4-FFF2-40B4-BE49-F238E27FC236}">
                <a16:creationId xmlns:a16="http://schemas.microsoft.com/office/drawing/2014/main" id="{07E588C5-6C8B-F34F-73DE-D9DA1103F557}"/>
              </a:ext>
            </a:extLst>
          </p:cNvPr>
          <p:cNvSpPr>
            <a:spLocks noGrp="1" noChangeArrowheads="1"/>
          </p:cNvSpPr>
          <p:nvPr>
            <p:ph idx="1"/>
          </p:nvPr>
        </p:nvSpPr>
        <p:spPr>
          <a:xfrm>
            <a:off x="6502400" y="1762126"/>
            <a:ext cx="3937000" cy="4943475"/>
          </a:xfrm>
        </p:spPr>
        <p:txBody>
          <a:bodyPr/>
          <a:lstStyle/>
          <a:p>
            <a:pPr lvl="1"/>
            <a:r>
              <a:rPr lang="en-US" altLang="en-US" sz="3500"/>
              <a:t>Porosity</a:t>
            </a:r>
          </a:p>
          <a:p>
            <a:pPr lvl="1"/>
            <a:r>
              <a:rPr lang="en-US" altLang="en-US" sz="3500"/>
              <a:t>Permeability</a:t>
            </a:r>
          </a:p>
          <a:p>
            <a:pPr lvl="1"/>
            <a:r>
              <a:rPr lang="en-US" altLang="en-US" sz="3500"/>
              <a:t>Infiltration</a:t>
            </a:r>
          </a:p>
          <a:p>
            <a:pPr lvl="1"/>
            <a:r>
              <a:rPr lang="en-US" altLang="en-US" sz="3500"/>
              <a:t>Shrink-swell</a:t>
            </a:r>
          </a:p>
          <a:p>
            <a:pPr lvl="1"/>
            <a:r>
              <a:rPr lang="en-US" altLang="en-US" sz="3500"/>
              <a:t>Water holding Capacity</a:t>
            </a:r>
          </a:p>
          <a:p>
            <a:pPr lvl="1"/>
            <a:r>
              <a:rPr lang="en-US" altLang="en-US" sz="3500"/>
              <a:t>Erodibility </a:t>
            </a:r>
          </a:p>
          <a:p>
            <a:pPr lvl="1"/>
            <a:endParaRPr lang="en-US" altLang="en-US" sz="3500"/>
          </a:p>
        </p:txBody>
      </p:sp>
      <p:pic>
        <p:nvPicPr>
          <p:cNvPr id="102404" name="Picture 4">
            <a:extLst>
              <a:ext uri="{FF2B5EF4-FFF2-40B4-BE49-F238E27FC236}">
                <a16:creationId xmlns:a16="http://schemas.microsoft.com/office/drawing/2014/main" id="{C0C4BD4A-C367-FCE5-00CF-C0A5E7D88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1"/>
            <a:ext cx="4495800" cy="3211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DE966DF-C617-BECB-0F33-90FE77090AE1}"/>
              </a:ext>
            </a:extLst>
          </p:cNvPr>
          <p:cNvSpPr>
            <a:spLocks noGrp="1" noChangeArrowheads="1"/>
          </p:cNvSpPr>
          <p:nvPr>
            <p:ph type="title"/>
          </p:nvPr>
        </p:nvSpPr>
        <p:spPr/>
        <p:txBody>
          <a:bodyPr/>
          <a:lstStyle/>
          <a:p>
            <a:r>
              <a:rPr lang="en-US" altLang="en-US"/>
              <a:t>Fine Textured Soil</a:t>
            </a:r>
          </a:p>
        </p:txBody>
      </p:sp>
      <p:sp>
        <p:nvSpPr>
          <p:cNvPr id="87043" name="Rectangle 3">
            <a:extLst>
              <a:ext uri="{FF2B5EF4-FFF2-40B4-BE49-F238E27FC236}">
                <a16:creationId xmlns:a16="http://schemas.microsoft.com/office/drawing/2014/main" id="{5D13A576-7740-0CBD-DA2B-E9F150B79C29}"/>
              </a:ext>
            </a:extLst>
          </p:cNvPr>
          <p:cNvSpPr>
            <a:spLocks noGrp="1" noChangeArrowheads="1"/>
          </p:cNvSpPr>
          <p:nvPr>
            <p:ph idx="1"/>
          </p:nvPr>
        </p:nvSpPr>
        <p:spPr/>
        <p:txBody>
          <a:bodyPr/>
          <a:lstStyle/>
          <a:p>
            <a:r>
              <a:rPr lang="en-US" altLang="en-US" sz="2800" dirty="0"/>
              <a:t>Large amounts of silt and clay, making it "muddy" when wet  </a:t>
            </a:r>
          </a:p>
          <a:p>
            <a:r>
              <a:rPr lang="en-US" altLang="en-US" sz="2800" dirty="0"/>
              <a:t>Pore spaces are small, but numerous and hold more water</a:t>
            </a:r>
          </a:p>
          <a:p>
            <a:r>
              <a:rPr lang="en-US" altLang="en-US" sz="2800" dirty="0"/>
              <a:t>As clay soils begin to dry, they may still hold large quantities of water, but adhesive and cohesive properties of water make it unavailable for root uptake </a:t>
            </a:r>
          </a:p>
          <a:p>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A3D9E32F-DBB2-FA55-840F-9D245FBF3D3B}"/>
              </a:ext>
            </a:extLst>
          </p:cNvPr>
          <p:cNvSpPr>
            <a:spLocks noGrp="1" noChangeArrowheads="1"/>
          </p:cNvSpPr>
          <p:nvPr>
            <p:ph type="title"/>
          </p:nvPr>
        </p:nvSpPr>
        <p:spPr/>
        <p:txBody>
          <a:bodyPr/>
          <a:lstStyle/>
          <a:p>
            <a:r>
              <a:rPr lang="en-US" altLang="en-US"/>
              <a:t>Fine Textured Soil</a:t>
            </a:r>
          </a:p>
        </p:txBody>
      </p:sp>
      <p:pic>
        <p:nvPicPr>
          <p:cNvPr id="180228" name="Picture 4">
            <a:extLst>
              <a:ext uri="{FF2B5EF4-FFF2-40B4-BE49-F238E27FC236}">
                <a16:creationId xmlns:a16="http://schemas.microsoft.com/office/drawing/2014/main" id="{F53A61CC-E247-0760-2606-2CE3CD30A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37360"/>
            <a:ext cx="6019800" cy="4428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032B660-B259-8E58-EC18-FFA37D42F836}"/>
              </a:ext>
            </a:extLst>
          </p:cNvPr>
          <p:cNvSpPr>
            <a:spLocks noGrp="1" noChangeArrowheads="1"/>
          </p:cNvSpPr>
          <p:nvPr>
            <p:ph type="title"/>
          </p:nvPr>
        </p:nvSpPr>
        <p:spPr/>
        <p:txBody>
          <a:bodyPr/>
          <a:lstStyle/>
          <a:p>
            <a:r>
              <a:rPr lang="en-US" altLang="en-US"/>
              <a:t>Coarse Textured Soil</a:t>
            </a:r>
          </a:p>
        </p:txBody>
      </p:sp>
      <p:sp>
        <p:nvSpPr>
          <p:cNvPr id="86019" name="Rectangle 3">
            <a:extLst>
              <a:ext uri="{FF2B5EF4-FFF2-40B4-BE49-F238E27FC236}">
                <a16:creationId xmlns:a16="http://schemas.microsoft.com/office/drawing/2014/main" id="{E7C0ED25-F15A-E04B-4BC4-20E0420A80D5}"/>
              </a:ext>
            </a:extLst>
          </p:cNvPr>
          <p:cNvSpPr>
            <a:spLocks noGrp="1" noChangeArrowheads="1"/>
          </p:cNvSpPr>
          <p:nvPr>
            <p:ph idx="1"/>
          </p:nvPr>
        </p:nvSpPr>
        <p:spPr/>
        <p:txBody>
          <a:bodyPr>
            <a:normAutofit/>
          </a:bodyPr>
          <a:lstStyle/>
          <a:p>
            <a:pPr lvl="1"/>
            <a:r>
              <a:rPr lang="en-US" altLang="en-US" sz="3200"/>
              <a:t>Large pore spaces and allows water to easily run through it beyond the reach of roots</a:t>
            </a:r>
          </a:p>
          <a:p>
            <a:pPr lvl="1"/>
            <a:r>
              <a:rPr lang="en-US" altLang="en-US" sz="3200"/>
              <a:t>Drought-prone</a:t>
            </a:r>
          </a:p>
          <a:p>
            <a:pPr lvl="1"/>
            <a:r>
              <a:rPr lang="en-US" altLang="en-US" sz="3200"/>
              <a:t>Little surface area for the particle volume, reducing fertility</a:t>
            </a:r>
          </a:p>
          <a:p>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79BC41CB-6814-4DE8-1D89-844E46BE616F}"/>
              </a:ext>
            </a:extLst>
          </p:cNvPr>
          <p:cNvSpPr>
            <a:spLocks noGrp="1" noChangeArrowheads="1"/>
          </p:cNvSpPr>
          <p:nvPr>
            <p:ph type="title"/>
          </p:nvPr>
        </p:nvSpPr>
        <p:spPr/>
        <p:txBody>
          <a:bodyPr/>
          <a:lstStyle/>
          <a:p>
            <a:r>
              <a:rPr lang="en-US" altLang="en-US"/>
              <a:t>Coarse Textured Soil </a:t>
            </a:r>
          </a:p>
        </p:txBody>
      </p:sp>
      <p:pic>
        <p:nvPicPr>
          <p:cNvPr id="179204" name="Picture 4">
            <a:extLst>
              <a:ext uri="{FF2B5EF4-FFF2-40B4-BE49-F238E27FC236}">
                <a16:creationId xmlns:a16="http://schemas.microsoft.com/office/drawing/2014/main" id="{51A60511-69EF-A4FC-068E-DB7DD6316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52601"/>
            <a:ext cx="7315200" cy="4868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B8341A1-937C-31B3-F3D8-3DCC17ECA6CA}"/>
              </a:ext>
            </a:extLst>
          </p:cNvPr>
          <p:cNvSpPr>
            <a:spLocks noGrp="1" noChangeArrowheads="1"/>
          </p:cNvSpPr>
          <p:nvPr>
            <p:ph type="title"/>
          </p:nvPr>
        </p:nvSpPr>
        <p:spPr/>
        <p:txBody>
          <a:bodyPr/>
          <a:lstStyle/>
          <a:p>
            <a:r>
              <a:rPr lang="en-US" altLang="en-US"/>
              <a:t>Loamy Soil </a:t>
            </a:r>
          </a:p>
        </p:txBody>
      </p:sp>
      <p:sp>
        <p:nvSpPr>
          <p:cNvPr id="84995" name="Rectangle 3">
            <a:extLst>
              <a:ext uri="{FF2B5EF4-FFF2-40B4-BE49-F238E27FC236}">
                <a16:creationId xmlns:a16="http://schemas.microsoft.com/office/drawing/2014/main" id="{1DFBAA22-BEEA-8573-9342-2E253D6490BC}"/>
              </a:ext>
            </a:extLst>
          </p:cNvPr>
          <p:cNvSpPr>
            <a:spLocks noGrp="1" noChangeArrowheads="1"/>
          </p:cNvSpPr>
          <p:nvPr>
            <p:ph idx="1"/>
          </p:nvPr>
        </p:nvSpPr>
        <p:spPr>
          <a:xfrm>
            <a:off x="8153400" y="1981200"/>
            <a:ext cx="3276600" cy="2344004"/>
          </a:xfrm>
        </p:spPr>
        <p:txBody>
          <a:bodyPr/>
          <a:lstStyle/>
          <a:p>
            <a:r>
              <a:rPr lang="en-US" altLang="en-US" sz="2800" dirty="0"/>
              <a:t>A mix of sand, silt, and clay that optimizes agricultural productivity </a:t>
            </a:r>
          </a:p>
          <a:p>
            <a:endParaRPr lang="en-US" altLang="en-US" dirty="0"/>
          </a:p>
        </p:txBody>
      </p:sp>
      <p:pic>
        <p:nvPicPr>
          <p:cNvPr id="84997" name="Picture 5">
            <a:extLst>
              <a:ext uri="{FF2B5EF4-FFF2-40B4-BE49-F238E27FC236}">
                <a16:creationId xmlns:a16="http://schemas.microsoft.com/office/drawing/2014/main" id="{854E2077-93EA-CD70-AD81-C74BCDC0E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419" y="1737360"/>
            <a:ext cx="6333639" cy="4597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a:extLst>
              <a:ext uri="{FF2B5EF4-FFF2-40B4-BE49-F238E27FC236}">
                <a16:creationId xmlns:a16="http://schemas.microsoft.com/office/drawing/2014/main" id="{61EB9204-5CA1-3000-A684-111AFA5BC54A}"/>
              </a:ext>
            </a:extLst>
          </p:cNvPr>
          <p:cNvSpPr>
            <a:spLocks noChangeArrowheads="1"/>
          </p:cNvSpPr>
          <p:nvPr/>
        </p:nvSpPr>
        <p:spPr bwMode="auto">
          <a:xfrm>
            <a:off x="3352800" y="10191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77156" name="Picture 4" descr="Figure 1">
            <a:extLst>
              <a:ext uri="{FF2B5EF4-FFF2-40B4-BE49-F238E27FC236}">
                <a16:creationId xmlns:a16="http://schemas.microsoft.com/office/drawing/2014/main" id="{14E80D0D-EAFA-03BA-D2A6-DDDB5340DA9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42913" y="112807"/>
            <a:ext cx="7239000" cy="6361113"/>
          </a:xfrm>
          <a:prstGeom prst="rect">
            <a:avLst/>
          </a:prstGeom>
          <a:noFill/>
          <a:extLst>
            <a:ext uri="{909E8E84-426E-40DD-AFC4-6F175D3DCCD1}">
              <a14:hiddenFill xmlns:a14="http://schemas.microsoft.com/office/drawing/2010/main">
                <a:solidFill>
                  <a:srgbClr val="FFFFFF"/>
                </a:solidFill>
              </a14:hiddenFill>
            </a:ext>
          </a:extLst>
        </p:spPr>
      </p:pic>
      <p:grpSp>
        <p:nvGrpSpPr>
          <p:cNvPr id="177166" name="Group 14">
            <a:extLst>
              <a:ext uri="{FF2B5EF4-FFF2-40B4-BE49-F238E27FC236}">
                <a16:creationId xmlns:a16="http://schemas.microsoft.com/office/drawing/2014/main" id="{C4B359D5-9951-1D49-E80C-9DFB072233B3}"/>
              </a:ext>
            </a:extLst>
          </p:cNvPr>
          <p:cNvGrpSpPr>
            <a:grpSpLocks/>
          </p:cNvGrpSpPr>
          <p:nvPr/>
        </p:nvGrpSpPr>
        <p:grpSpPr bwMode="auto">
          <a:xfrm>
            <a:off x="3505200" y="2362200"/>
            <a:ext cx="3276600" cy="3581400"/>
            <a:chOff x="1392" y="1296"/>
            <a:chExt cx="2160" cy="2400"/>
          </a:xfrm>
        </p:grpSpPr>
        <p:sp>
          <p:nvSpPr>
            <p:cNvPr id="177157" name="Line 5">
              <a:extLst>
                <a:ext uri="{FF2B5EF4-FFF2-40B4-BE49-F238E27FC236}">
                  <a16:creationId xmlns:a16="http://schemas.microsoft.com/office/drawing/2014/main" id="{D2420FF3-D131-7A44-3573-CEA0682B969E}"/>
                </a:ext>
              </a:extLst>
            </p:cNvPr>
            <p:cNvSpPr>
              <a:spLocks noChangeShapeType="1"/>
            </p:cNvSpPr>
            <p:nvPr/>
          </p:nvSpPr>
          <p:spPr bwMode="auto">
            <a:xfrm flipH="1" flipV="1">
              <a:off x="2784" y="2496"/>
              <a:ext cx="672" cy="1200"/>
            </a:xfrm>
            <a:prstGeom prst="line">
              <a:avLst/>
            </a:prstGeom>
            <a:noFill/>
            <a:ln w="762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8" name="Line 6">
              <a:extLst>
                <a:ext uri="{FF2B5EF4-FFF2-40B4-BE49-F238E27FC236}">
                  <a16:creationId xmlns:a16="http://schemas.microsoft.com/office/drawing/2014/main" id="{D0F76169-CC7E-449C-529A-40CF804ADE00}"/>
                </a:ext>
              </a:extLst>
            </p:cNvPr>
            <p:cNvSpPr>
              <a:spLocks noChangeShapeType="1"/>
            </p:cNvSpPr>
            <p:nvPr/>
          </p:nvSpPr>
          <p:spPr bwMode="auto">
            <a:xfrm flipH="1">
              <a:off x="2784" y="1296"/>
              <a:ext cx="768" cy="1248"/>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9" name="Line 7">
              <a:extLst>
                <a:ext uri="{FF2B5EF4-FFF2-40B4-BE49-F238E27FC236}">
                  <a16:creationId xmlns:a16="http://schemas.microsoft.com/office/drawing/2014/main" id="{ACCA5814-72A6-0E88-69C6-FD6EF7C4D5A9}"/>
                </a:ext>
              </a:extLst>
            </p:cNvPr>
            <p:cNvSpPr>
              <a:spLocks noChangeShapeType="1"/>
            </p:cNvSpPr>
            <p:nvPr/>
          </p:nvSpPr>
          <p:spPr bwMode="auto">
            <a:xfrm>
              <a:off x="1392" y="2496"/>
              <a:ext cx="1488" cy="0"/>
            </a:xfrm>
            <a:prstGeom prst="line">
              <a:avLst/>
            </a:prstGeom>
            <a:noFill/>
            <a:ln w="762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0" name="Oval 8">
              <a:extLst>
                <a:ext uri="{FF2B5EF4-FFF2-40B4-BE49-F238E27FC236}">
                  <a16:creationId xmlns:a16="http://schemas.microsoft.com/office/drawing/2014/main" id="{F3AC8DDC-EA5D-E82F-06BB-1D953A8ED2C4}"/>
                </a:ext>
              </a:extLst>
            </p:cNvPr>
            <p:cNvSpPr>
              <a:spLocks noChangeArrowheads="1"/>
            </p:cNvSpPr>
            <p:nvPr/>
          </p:nvSpPr>
          <p:spPr bwMode="auto">
            <a:xfrm>
              <a:off x="2736" y="2448"/>
              <a:ext cx="144"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7161" name="Text Box 9">
            <a:extLst>
              <a:ext uri="{FF2B5EF4-FFF2-40B4-BE49-F238E27FC236}">
                <a16:creationId xmlns:a16="http://schemas.microsoft.com/office/drawing/2014/main" id="{F7C9B878-A706-21F0-6D9F-5224952EFEDB}"/>
              </a:ext>
            </a:extLst>
          </p:cNvPr>
          <p:cNvSpPr txBox="1">
            <a:spLocks noChangeArrowheads="1"/>
          </p:cNvSpPr>
          <p:nvPr/>
        </p:nvSpPr>
        <p:spPr bwMode="auto">
          <a:xfrm>
            <a:off x="6629400" y="533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ltLang="en-US" sz="2400" b="1">
                <a:solidFill>
                  <a:srgbClr val="A50021"/>
                </a:solidFill>
              </a:rPr>
              <a:t>Sand</a:t>
            </a:r>
            <a:r>
              <a:rPr lang="en-US" altLang="en-US" sz="2400" b="1">
                <a:solidFill>
                  <a:srgbClr val="006600"/>
                </a:solidFill>
              </a:rPr>
              <a:t> + </a:t>
            </a:r>
            <a:r>
              <a:rPr lang="en-US" altLang="en-US" sz="2400" b="1">
                <a:solidFill>
                  <a:srgbClr val="0000FF"/>
                </a:solidFill>
              </a:rPr>
              <a:t>Silt</a:t>
            </a:r>
            <a:r>
              <a:rPr lang="en-US" altLang="en-US" sz="2400" b="1">
                <a:solidFill>
                  <a:srgbClr val="006600"/>
                </a:solidFill>
              </a:rPr>
              <a:t> + Clay = </a:t>
            </a:r>
            <a:r>
              <a:rPr lang="en-US" altLang="en-US" sz="2400" b="1">
                <a:solidFill>
                  <a:srgbClr val="FF0000"/>
                </a:solidFill>
              </a:rPr>
              <a:t>100%</a:t>
            </a:r>
          </a:p>
        </p:txBody>
      </p:sp>
      <p:sp>
        <p:nvSpPr>
          <p:cNvPr id="177162" name="Text Box 10">
            <a:extLst>
              <a:ext uri="{FF2B5EF4-FFF2-40B4-BE49-F238E27FC236}">
                <a16:creationId xmlns:a16="http://schemas.microsoft.com/office/drawing/2014/main" id="{2FC58B98-8968-FEAA-014E-C3B240D4CEC7}"/>
              </a:ext>
            </a:extLst>
          </p:cNvPr>
          <p:cNvSpPr txBox="1">
            <a:spLocks noChangeArrowheads="1"/>
          </p:cNvSpPr>
          <p:nvPr/>
        </p:nvSpPr>
        <p:spPr bwMode="auto">
          <a:xfrm>
            <a:off x="7467600" y="1143001"/>
            <a:ext cx="3200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ltLang="en-US" sz="2800" b="1">
                <a:solidFill>
                  <a:srgbClr val="000000"/>
                </a:solidFill>
              </a:rPr>
              <a:t>Texture = </a:t>
            </a:r>
          </a:p>
          <a:p>
            <a:pPr eaLnBrk="1" hangingPunct="1">
              <a:lnSpc>
                <a:spcPct val="100000"/>
              </a:lnSpc>
              <a:spcBef>
                <a:spcPct val="50000"/>
              </a:spcBef>
              <a:buClrTx/>
              <a:buSzTx/>
              <a:buFontTx/>
              <a:buNone/>
            </a:pPr>
            <a:r>
              <a:rPr lang="en-US" altLang="en-US" sz="2800" b="1">
                <a:solidFill>
                  <a:srgbClr val="000000"/>
                </a:solidFill>
              </a:rPr>
              <a:t>CLAY LOAM</a:t>
            </a:r>
          </a:p>
        </p:txBody>
      </p:sp>
      <p:sp>
        <p:nvSpPr>
          <p:cNvPr id="177163" name="Text Box 11">
            <a:extLst>
              <a:ext uri="{FF2B5EF4-FFF2-40B4-BE49-F238E27FC236}">
                <a16:creationId xmlns:a16="http://schemas.microsoft.com/office/drawing/2014/main" id="{A7B981BB-53A0-CAC7-74DA-F10F455B7788}"/>
              </a:ext>
            </a:extLst>
          </p:cNvPr>
          <p:cNvSpPr txBox="1">
            <a:spLocks noChangeArrowheads="1"/>
          </p:cNvSpPr>
          <p:nvPr/>
        </p:nvSpPr>
        <p:spPr bwMode="auto">
          <a:xfrm>
            <a:off x="2209800" y="9144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ltLang="en-US" sz="2800" b="1">
                <a:solidFill>
                  <a:srgbClr val="A50021"/>
                </a:solidFill>
              </a:rPr>
              <a:t>34 % Sand</a:t>
            </a:r>
            <a:endParaRPr lang="en-US" altLang="en-US" sz="2800" b="1">
              <a:solidFill>
                <a:srgbClr val="006600"/>
              </a:solidFill>
            </a:endParaRPr>
          </a:p>
        </p:txBody>
      </p:sp>
      <p:sp>
        <p:nvSpPr>
          <p:cNvPr id="177164" name="Text Box 12">
            <a:extLst>
              <a:ext uri="{FF2B5EF4-FFF2-40B4-BE49-F238E27FC236}">
                <a16:creationId xmlns:a16="http://schemas.microsoft.com/office/drawing/2014/main" id="{A80F402E-A6AC-CEBA-5531-9F2AAB0A603C}"/>
              </a:ext>
            </a:extLst>
          </p:cNvPr>
          <p:cNvSpPr txBox="1">
            <a:spLocks noChangeArrowheads="1"/>
          </p:cNvSpPr>
          <p:nvPr/>
        </p:nvSpPr>
        <p:spPr bwMode="auto">
          <a:xfrm>
            <a:off x="2209800" y="13716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ltLang="en-US" sz="2800" b="1">
                <a:solidFill>
                  <a:srgbClr val="0000FF"/>
                </a:solidFill>
              </a:rPr>
              <a:t>33 % Silt</a:t>
            </a:r>
            <a:endParaRPr lang="en-US" altLang="en-US" sz="2800" b="1">
              <a:solidFill>
                <a:srgbClr val="006600"/>
              </a:solidFill>
            </a:endParaRPr>
          </a:p>
        </p:txBody>
      </p:sp>
      <p:sp>
        <p:nvSpPr>
          <p:cNvPr id="177165" name="Text Box 13">
            <a:extLst>
              <a:ext uri="{FF2B5EF4-FFF2-40B4-BE49-F238E27FC236}">
                <a16:creationId xmlns:a16="http://schemas.microsoft.com/office/drawing/2014/main" id="{FBA4E53D-40FD-BEE0-F07C-A89BE78B9B8A}"/>
              </a:ext>
            </a:extLst>
          </p:cNvPr>
          <p:cNvSpPr txBox="1">
            <a:spLocks noChangeArrowheads="1"/>
          </p:cNvSpPr>
          <p:nvPr/>
        </p:nvSpPr>
        <p:spPr bwMode="auto">
          <a:xfrm>
            <a:off x="2209800" y="18288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ltLang="en-US" sz="2800" b="1">
                <a:solidFill>
                  <a:srgbClr val="006600"/>
                </a:solidFill>
              </a:rPr>
              <a:t>33 % Clay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7163"/>
                                        </p:tgtEl>
                                        <p:attrNameLst>
                                          <p:attrName>style.visibility</p:attrName>
                                        </p:attrNameLst>
                                      </p:cBhvr>
                                      <p:to>
                                        <p:strVal val="visible"/>
                                      </p:to>
                                    </p:set>
                                    <p:animEffect transition="in" filter="fade">
                                      <p:cBhvr>
                                        <p:cTn id="7" dur="2000"/>
                                        <p:tgtEl>
                                          <p:spTgt spid="177163"/>
                                        </p:tgtEl>
                                      </p:cBhvr>
                                    </p:animEffect>
                                  </p:childTnLst>
                                </p:cTn>
                              </p:par>
                              <p:par>
                                <p:cTn id="8" presetID="10" presetClass="entr" presetSubtype="0" fill="hold" nodeType="withEffect">
                                  <p:stCondLst>
                                    <p:cond delay="0"/>
                                  </p:stCondLst>
                                  <p:childTnLst>
                                    <p:set>
                                      <p:cBhvr>
                                        <p:cTn id="9" dur="1" fill="hold">
                                          <p:stCondLst>
                                            <p:cond delay="0"/>
                                          </p:stCondLst>
                                        </p:cTn>
                                        <p:tgtEl>
                                          <p:spTgt spid="177164"/>
                                        </p:tgtEl>
                                        <p:attrNameLst>
                                          <p:attrName>style.visibility</p:attrName>
                                        </p:attrNameLst>
                                      </p:cBhvr>
                                      <p:to>
                                        <p:strVal val="visible"/>
                                      </p:to>
                                    </p:set>
                                    <p:animEffect transition="in" filter="fade">
                                      <p:cBhvr>
                                        <p:cTn id="10" dur="2000"/>
                                        <p:tgtEl>
                                          <p:spTgt spid="177164"/>
                                        </p:tgtEl>
                                      </p:cBhvr>
                                    </p:animEffect>
                                  </p:childTnLst>
                                </p:cTn>
                              </p:par>
                              <p:par>
                                <p:cTn id="11" presetID="10" presetClass="entr" presetSubtype="0" fill="hold" nodeType="withEffect">
                                  <p:stCondLst>
                                    <p:cond delay="0"/>
                                  </p:stCondLst>
                                  <p:childTnLst>
                                    <p:set>
                                      <p:cBhvr>
                                        <p:cTn id="12" dur="1" fill="hold">
                                          <p:stCondLst>
                                            <p:cond delay="0"/>
                                          </p:stCondLst>
                                        </p:cTn>
                                        <p:tgtEl>
                                          <p:spTgt spid="177165"/>
                                        </p:tgtEl>
                                        <p:attrNameLst>
                                          <p:attrName>style.visibility</p:attrName>
                                        </p:attrNameLst>
                                      </p:cBhvr>
                                      <p:to>
                                        <p:strVal val="visible"/>
                                      </p:to>
                                    </p:set>
                                    <p:animEffect transition="in" filter="fade">
                                      <p:cBhvr>
                                        <p:cTn id="13" dur="2000"/>
                                        <p:tgtEl>
                                          <p:spTgt spid="1771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77162"/>
                                        </p:tgtEl>
                                        <p:attrNameLst>
                                          <p:attrName>style.visibility</p:attrName>
                                        </p:attrNameLst>
                                      </p:cBhvr>
                                      <p:to>
                                        <p:strVal val="visible"/>
                                      </p:to>
                                    </p:set>
                                    <p:animEffect transition="in" filter="fade">
                                      <p:cBhvr>
                                        <p:cTn id="18" dur="2000"/>
                                        <p:tgtEl>
                                          <p:spTgt spid="1771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7161"/>
                                        </p:tgtEl>
                                        <p:attrNameLst>
                                          <p:attrName>style.visibility</p:attrName>
                                        </p:attrNameLst>
                                      </p:cBhvr>
                                      <p:to>
                                        <p:strVal val="visible"/>
                                      </p:to>
                                    </p:set>
                                    <p:animEffect transition="in" filter="fade">
                                      <p:cBhvr>
                                        <p:cTn id="23" dur="2000"/>
                                        <p:tgtEl>
                                          <p:spTgt spid="17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p:bldP spid="177162" grpId="0"/>
      <p:bldP spid="177163" grpId="0"/>
      <p:bldP spid="177164" grpId="0"/>
      <p:bldP spid="1771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3A380FA-3384-ADBD-B730-C1743B78DFF5}"/>
              </a:ext>
            </a:extLst>
          </p:cNvPr>
          <p:cNvSpPr>
            <a:spLocks noGrp="1" noChangeArrowheads="1"/>
          </p:cNvSpPr>
          <p:nvPr>
            <p:ph type="title"/>
          </p:nvPr>
        </p:nvSpPr>
        <p:spPr/>
        <p:txBody>
          <a:bodyPr>
            <a:normAutofit/>
          </a:bodyPr>
          <a:lstStyle/>
          <a:p>
            <a:r>
              <a:rPr lang="en-US" altLang="en-US" sz="6000" dirty="0"/>
              <a:t>Soil Particles</a:t>
            </a:r>
          </a:p>
        </p:txBody>
      </p:sp>
      <p:sp>
        <p:nvSpPr>
          <p:cNvPr id="82947" name="Rectangle 3">
            <a:extLst>
              <a:ext uri="{FF2B5EF4-FFF2-40B4-BE49-F238E27FC236}">
                <a16:creationId xmlns:a16="http://schemas.microsoft.com/office/drawing/2014/main" id="{5AAD27A6-11AE-0D09-CC38-085B035CAE4D}"/>
              </a:ext>
            </a:extLst>
          </p:cNvPr>
          <p:cNvSpPr>
            <a:spLocks noGrp="1" noChangeArrowheads="1"/>
          </p:cNvSpPr>
          <p:nvPr>
            <p:ph idx="1"/>
          </p:nvPr>
        </p:nvSpPr>
        <p:spPr>
          <a:xfrm>
            <a:off x="1099738" y="1886647"/>
            <a:ext cx="3784600" cy="3251200"/>
          </a:xfrm>
        </p:spPr>
        <p:txBody>
          <a:bodyPr>
            <a:normAutofit/>
          </a:bodyPr>
          <a:lstStyle/>
          <a:p>
            <a:r>
              <a:rPr lang="en-US" altLang="en-US" sz="3600" dirty="0"/>
              <a:t>Most soils have a combination of soil particles sizes  </a:t>
            </a:r>
          </a:p>
          <a:p>
            <a:pPr lvl="1"/>
            <a:r>
              <a:rPr lang="en-US" altLang="en-US" sz="3200" dirty="0"/>
              <a:t>Sand</a:t>
            </a:r>
          </a:p>
          <a:p>
            <a:pPr lvl="1"/>
            <a:r>
              <a:rPr lang="en-US" altLang="en-US" sz="3200" dirty="0"/>
              <a:t>Silt</a:t>
            </a:r>
          </a:p>
          <a:p>
            <a:pPr lvl="1"/>
            <a:r>
              <a:rPr lang="en-US" altLang="en-US" sz="3200" dirty="0"/>
              <a:t>Clay</a:t>
            </a:r>
            <a:endParaRPr lang="en-US" altLang="en-US" sz="3200" b="1" i="1" dirty="0"/>
          </a:p>
        </p:txBody>
      </p:sp>
      <p:pic>
        <p:nvPicPr>
          <p:cNvPr id="82949" name="Picture 5">
            <a:extLst>
              <a:ext uri="{FF2B5EF4-FFF2-40B4-BE49-F238E27FC236}">
                <a16:creationId xmlns:a16="http://schemas.microsoft.com/office/drawing/2014/main" id="{26487D7B-5326-B93D-C805-F12CA839C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6603"/>
            <a:ext cx="4041175" cy="5983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767B0A0-1E97-85A3-0771-22118FE13668}"/>
              </a:ext>
            </a:extLst>
          </p:cNvPr>
          <p:cNvSpPr>
            <a:spLocks noGrp="1" noChangeArrowheads="1"/>
          </p:cNvSpPr>
          <p:nvPr>
            <p:ph type="title"/>
          </p:nvPr>
        </p:nvSpPr>
        <p:spPr/>
        <p:txBody>
          <a:bodyPr>
            <a:normAutofit/>
          </a:bodyPr>
          <a:lstStyle/>
          <a:p>
            <a:r>
              <a:rPr lang="en-US" altLang="en-US" sz="6600" dirty="0"/>
              <a:t>Particle Sizes</a:t>
            </a:r>
          </a:p>
        </p:txBody>
      </p:sp>
      <p:sp>
        <p:nvSpPr>
          <p:cNvPr id="4099" name="Rectangle 3">
            <a:extLst>
              <a:ext uri="{FF2B5EF4-FFF2-40B4-BE49-F238E27FC236}">
                <a16:creationId xmlns:a16="http://schemas.microsoft.com/office/drawing/2014/main" id="{59585535-4D76-6D49-E210-2003B06FEB81}"/>
              </a:ext>
            </a:extLst>
          </p:cNvPr>
          <p:cNvSpPr>
            <a:spLocks noGrp="1" noChangeArrowheads="1"/>
          </p:cNvSpPr>
          <p:nvPr>
            <p:ph idx="1"/>
          </p:nvPr>
        </p:nvSpPr>
        <p:spPr/>
        <p:txBody>
          <a:bodyPr>
            <a:normAutofit fontScale="85000" lnSpcReduction="20000"/>
          </a:bodyPr>
          <a:lstStyle/>
          <a:p>
            <a:pPr lvl="1"/>
            <a:r>
              <a:rPr lang="en-US" altLang="en-US" sz="3000" dirty="0"/>
              <a:t>Clay: less than 0.002 mm </a:t>
            </a:r>
          </a:p>
          <a:p>
            <a:pPr lvl="1"/>
            <a:r>
              <a:rPr lang="en-US" altLang="en-US" sz="3000" dirty="0"/>
              <a:t>Silt: 0.002-0.005 mm</a:t>
            </a:r>
          </a:p>
          <a:p>
            <a:pPr lvl="1"/>
            <a:r>
              <a:rPr lang="en-US" altLang="en-US" sz="3000" dirty="0"/>
              <a:t>Sand: 0.05-2 mm</a:t>
            </a:r>
          </a:p>
          <a:p>
            <a:pPr lvl="2"/>
            <a:r>
              <a:rPr lang="en-US" altLang="en-US" sz="3000" dirty="0"/>
              <a:t>0.05-0.24 mm  fine</a:t>
            </a:r>
          </a:p>
          <a:p>
            <a:pPr lvl="2"/>
            <a:r>
              <a:rPr lang="en-US" altLang="en-US" sz="3000" dirty="0"/>
              <a:t>0.25-0.49 mm  medium</a:t>
            </a:r>
          </a:p>
          <a:p>
            <a:pPr lvl="2"/>
            <a:r>
              <a:rPr lang="en-US" altLang="en-US" sz="3000" dirty="0"/>
              <a:t>0.5-0.99 mm  coarse</a:t>
            </a:r>
          </a:p>
          <a:p>
            <a:pPr lvl="2"/>
            <a:r>
              <a:rPr lang="en-US" altLang="en-US" sz="3000" dirty="0"/>
              <a:t>1- 2 mm  very coarse</a:t>
            </a:r>
          </a:p>
          <a:p>
            <a:pPr lvl="1"/>
            <a:r>
              <a:rPr lang="en-US" altLang="en-US" sz="3000" dirty="0"/>
              <a:t>Gravels: 2-75 mm</a:t>
            </a:r>
          </a:p>
          <a:p>
            <a:pPr lvl="1"/>
            <a:r>
              <a:rPr lang="en-US" altLang="en-US" sz="3000" dirty="0"/>
              <a:t>Cobbles:75-250 mm</a:t>
            </a:r>
          </a:p>
          <a:p>
            <a:pPr lvl="1"/>
            <a:r>
              <a:rPr lang="en-US" altLang="en-US" sz="3000" dirty="0"/>
              <a:t>Stones: 250-600 mm</a:t>
            </a:r>
          </a:p>
          <a:p>
            <a:pPr lvl="1"/>
            <a:r>
              <a:rPr lang="en-US" altLang="en-US" sz="3000" dirty="0"/>
              <a:t>Boulders: &gt;600 mm</a:t>
            </a:r>
          </a:p>
          <a:p>
            <a:endParaRPr lang="en-US" altLang="en-US" sz="28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6571F2C-057A-6895-DCF2-EB4D292E7E14}"/>
              </a:ext>
            </a:extLst>
          </p:cNvPr>
          <p:cNvSpPr>
            <a:spLocks noGrp="1" noChangeArrowheads="1"/>
          </p:cNvSpPr>
          <p:nvPr>
            <p:ph type="title"/>
          </p:nvPr>
        </p:nvSpPr>
        <p:spPr/>
        <p:txBody>
          <a:bodyPr>
            <a:normAutofit/>
          </a:bodyPr>
          <a:lstStyle/>
          <a:p>
            <a:r>
              <a:rPr lang="en-US" altLang="en-US" sz="6600" dirty="0"/>
              <a:t>Sand</a:t>
            </a:r>
          </a:p>
        </p:txBody>
      </p:sp>
      <p:sp>
        <p:nvSpPr>
          <p:cNvPr id="94211" name="Rectangle 3">
            <a:extLst>
              <a:ext uri="{FF2B5EF4-FFF2-40B4-BE49-F238E27FC236}">
                <a16:creationId xmlns:a16="http://schemas.microsoft.com/office/drawing/2014/main" id="{C13176B3-F568-A1CD-2626-630A47AB8740}"/>
              </a:ext>
            </a:extLst>
          </p:cNvPr>
          <p:cNvSpPr>
            <a:spLocks noGrp="1" noChangeArrowheads="1"/>
          </p:cNvSpPr>
          <p:nvPr>
            <p:ph idx="1"/>
          </p:nvPr>
        </p:nvSpPr>
        <p:spPr/>
        <p:txBody>
          <a:bodyPr>
            <a:normAutofit/>
          </a:bodyPr>
          <a:lstStyle/>
          <a:p>
            <a:r>
              <a:rPr lang="en-US" altLang="en-US" sz="3600" dirty="0"/>
              <a:t>Gritty feel</a:t>
            </a:r>
          </a:p>
          <a:p>
            <a:r>
              <a:rPr lang="en-US" altLang="en-US" sz="3600" dirty="0"/>
              <a:t>Can be seen with the naked eye</a:t>
            </a:r>
          </a:p>
          <a:p>
            <a:r>
              <a:rPr lang="en-US" altLang="en-US" sz="3600" dirty="0"/>
              <a:t>Hand sampling:</a:t>
            </a:r>
          </a:p>
          <a:p>
            <a:pPr lvl="1"/>
            <a:r>
              <a:rPr lang="en-US" altLang="en-US" sz="3200" dirty="0"/>
              <a:t>No residue left on hand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8B50639-2E6B-BBE9-7CD1-AB3ED64A3B93}"/>
              </a:ext>
            </a:extLst>
          </p:cNvPr>
          <p:cNvSpPr>
            <a:spLocks noGrp="1" noChangeArrowheads="1"/>
          </p:cNvSpPr>
          <p:nvPr>
            <p:ph type="title"/>
          </p:nvPr>
        </p:nvSpPr>
        <p:spPr/>
        <p:txBody>
          <a:bodyPr/>
          <a:lstStyle/>
          <a:p>
            <a:r>
              <a:rPr lang="en-US" altLang="en-US" sz="6600" dirty="0"/>
              <a:t>Silt</a:t>
            </a:r>
            <a:r>
              <a:rPr lang="en-US" altLang="en-US" dirty="0"/>
              <a:t>	</a:t>
            </a:r>
          </a:p>
        </p:txBody>
      </p:sp>
      <p:sp>
        <p:nvSpPr>
          <p:cNvPr id="95235" name="Rectangle 3">
            <a:extLst>
              <a:ext uri="{FF2B5EF4-FFF2-40B4-BE49-F238E27FC236}">
                <a16:creationId xmlns:a16="http://schemas.microsoft.com/office/drawing/2014/main" id="{4540A171-5DE5-42DC-6AC9-DCC6D1464F1F}"/>
              </a:ext>
            </a:extLst>
          </p:cNvPr>
          <p:cNvSpPr>
            <a:spLocks noGrp="1" noChangeArrowheads="1"/>
          </p:cNvSpPr>
          <p:nvPr>
            <p:ph idx="1"/>
          </p:nvPr>
        </p:nvSpPr>
        <p:spPr/>
        <p:txBody>
          <a:bodyPr>
            <a:normAutofit/>
          </a:bodyPr>
          <a:lstStyle/>
          <a:p>
            <a:r>
              <a:rPr lang="en-US" altLang="en-US" sz="3200" dirty="0"/>
              <a:t>Dry: Powdery smooth feel, flour-like</a:t>
            </a:r>
          </a:p>
          <a:p>
            <a:r>
              <a:rPr lang="en-US" altLang="en-US" sz="3200" dirty="0"/>
              <a:t>Wet: Creamy slick, slippery feel</a:t>
            </a:r>
          </a:p>
          <a:p>
            <a:r>
              <a:rPr lang="en-US" altLang="en-US" sz="3200" dirty="0"/>
              <a:t>No sticky or plastic feel</a:t>
            </a:r>
          </a:p>
          <a:p>
            <a:r>
              <a:rPr lang="en-US" altLang="en-US" sz="3200" dirty="0"/>
              <a:t>Can be seen with a hand lens or microscope</a:t>
            </a:r>
          </a:p>
          <a:p>
            <a:r>
              <a:rPr lang="en-US" altLang="en-US" sz="3200" dirty="0"/>
              <a:t>Hand sampling:</a:t>
            </a:r>
          </a:p>
          <a:p>
            <a:pPr lvl="1"/>
            <a:r>
              <a:rPr lang="en-US" altLang="en-US" sz="2800" dirty="0"/>
              <a:t>Coats hand, able to brush off</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5B17368-244B-E887-AE8B-368553D8866D}"/>
              </a:ext>
            </a:extLst>
          </p:cNvPr>
          <p:cNvSpPr>
            <a:spLocks noGrp="1" noChangeArrowheads="1"/>
          </p:cNvSpPr>
          <p:nvPr>
            <p:ph type="title"/>
          </p:nvPr>
        </p:nvSpPr>
        <p:spPr/>
        <p:txBody>
          <a:bodyPr>
            <a:normAutofit/>
          </a:bodyPr>
          <a:lstStyle/>
          <a:p>
            <a:r>
              <a:rPr lang="en-US" altLang="en-US" sz="6000" dirty="0"/>
              <a:t>Clay</a:t>
            </a:r>
          </a:p>
        </p:txBody>
      </p:sp>
      <p:sp>
        <p:nvSpPr>
          <p:cNvPr id="96259" name="Rectangle 3">
            <a:extLst>
              <a:ext uri="{FF2B5EF4-FFF2-40B4-BE49-F238E27FC236}">
                <a16:creationId xmlns:a16="http://schemas.microsoft.com/office/drawing/2014/main" id="{C59DAB44-1FA9-6881-7FBD-10576E5A982F}"/>
              </a:ext>
            </a:extLst>
          </p:cNvPr>
          <p:cNvSpPr>
            <a:spLocks noGrp="1" noChangeArrowheads="1"/>
          </p:cNvSpPr>
          <p:nvPr>
            <p:ph idx="1"/>
          </p:nvPr>
        </p:nvSpPr>
        <p:spPr/>
        <p:txBody>
          <a:bodyPr>
            <a:normAutofit/>
          </a:bodyPr>
          <a:lstStyle/>
          <a:p>
            <a:r>
              <a:rPr lang="en-US" altLang="en-US" sz="3600" dirty="0"/>
              <a:t>Dry: Hard feel</a:t>
            </a:r>
          </a:p>
          <a:p>
            <a:r>
              <a:rPr lang="en-US" altLang="en-US" sz="3600" dirty="0"/>
              <a:t>Wet: Sticky, plastic feel</a:t>
            </a:r>
          </a:p>
          <a:p>
            <a:r>
              <a:rPr lang="en-US" altLang="en-US" sz="3600" dirty="0"/>
              <a:t>Can be seen with an electron microscope</a:t>
            </a:r>
          </a:p>
          <a:p>
            <a:r>
              <a:rPr lang="en-US" altLang="en-US" sz="3600" dirty="0"/>
              <a:t>Hand Sampling:</a:t>
            </a:r>
          </a:p>
          <a:p>
            <a:pPr lvl="1"/>
            <a:r>
              <a:rPr lang="en-US" altLang="en-US" sz="3200" dirty="0"/>
              <a:t>Sticks to fingers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D99CFFB-8890-3B98-B912-73642499EE17}"/>
              </a:ext>
            </a:extLst>
          </p:cNvPr>
          <p:cNvSpPr>
            <a:spLocks noGrp="1" noChangeArrowheads="1"/>
          </p:cNvSpPr>
          <p:nvPr>
            <p:ph type="title"/>
          </p:nvPr>
        </p:nvSpPr>
        <p:spPr/>
        <p:txBody>
          <a:bodyPr>
            <a:normAutofit/>
          </a:bodyPr>
          <a:lstStyle/>
          <a:p>
            <a:r>
              <a:rPr lang="en-US" altLang="en-US" sz="6000" dirty="0"/>
              <a:t>Influences of Soil Properties</a:t>
            </a:r>
          </a:p>
        </p:txBody>
      </p:sp>
      <p:sp>
        <p:nvSpPr>
          <p:cNvPr id="88067" name="Rectangle 3">
            <a:extLst>
              <a:ext uri="{FF2B5EF4-FFF2-40B4-BE49-F238E27FC236}">
                <a16:creationId xmlns:a16="http://schemas.microsoft.com/office/drawing/2014/main" id="{4C1E7C73-D8D0-90D5-D0DB-B10EFF556121}"/>
              </a:ext>
            </a:extLst>
          </p:cNvPr>
          <p:cNvSpPr>
            <a:spLocks noGrp="1" noChangeArrowheads="1"/>
          </p:cNvSpPr>
          <p:nvPr>
            <p:ph idx="1"/>
          </p:nvPr>
        </p:nvSpPr>
        <p:spPr>
          <a:xfrm>
            <a:off x="1524000" y="1981200"/>
            <a:ext cx="8305800" cy="3825239"/>
          </a:xfrm>
        </p:spPr>
        <p:txBody>
          <a:bodyPr>
            <a:normAutofit lnSpcReduction="10000"/>
          </a:bodyPr>
          <a:lstStyle/>
          <a:p>
            <a:r>
              <a:rPr lang="en-US" altLang="en-US" sz="2800" b="1" dirty="0"/>
              <a:t>Parent Material</a:t>
            </a:r>
            <a:r>
              <a:rPr lang="en-US" altLang="en-US" sz="2800" dirty="0"/>
              <a:t>:</a:t>
            </a:r>
          </a:p>
          <a:p>
            <a:pPr lvl="1"/>
            <a:r>
              <a:rPr lang="en-US" altLang="en-US" sz="2800" dirty="0"/>
              <a:t>Rock or original source of soil particles </a:t>
            </a:r>
          </a:p>
          <a:p>
            <a:pPr lvl="1"/>
            <a:r>
              <a:rPr lang="en-US" altLang="en-US" sz="2800" dirty="0"/>
              <a:t>Effects soil quality</a:t>
            </a:r>
          </a:p>
          <a:p>
            <a:pPr lvl="1"/>
            <a:r>
              <a:rPr lang="en-US" altLang="en-US" sz="2800" dirty="0"/>
              <a:t>Glacial outwash sands tend to be infertile, or hold few minerals and nutrients important for growth  </a:t>
            </a:r>
          </a:p>
          <a:p>
            <a:pPr lvl="1"/>
            <a:r>
              <a:rPr lang="en-US" altLang="en-US" sz="2800" dirty="0"/>
              <a:t>Soils derived from other sources may be relatively rich in minerals and nutrients </a:t>
            </a:r>
          </a:p>
          <a:p>
            <a:pPr lvl="1"/>
            <a:r>
              <a:rPr lang="en-US" altLang="en-US" sz="2800" dirty="0"/>
              <a:t>Usually a combination of weathered parent materials and organic matter make a soil</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A0C0454-39C3-9FAA-0775-8B7446F19B7A}"/>
              </a:ext>
            </a:extLst>
          </p:cNvPr>
          <p:cNvSpPr>
            <a:spLocks noGrp="1" noChangeArrowheads="1"/>
          </p:cNvSpPr>
          <p:nvPr>
            <p:ph type="title"/>
          </p:nvPr>
        </p:nvSpPr>
        <p:spPr>
          <a:xfrm>
            <a:off x="1524000" y="381000"/>
            <a:ext cx="8724900" cy="1051561"/>
          </a:xfrm>
        </p:spPr>
        <p:txBody>
          <a:bodyPr>
            <a:normAutofit/>
          </a:bodyPr>
          <a:lstStyle/>
          <a:p>
            <a:r>
              <a:rPr lang="en-US" altLang="en-US" sz="6000" dirty="0"/>
              <a:t>Influences of Soil Properties</a:t>
            </a:r>
          </a:p>
        </p:txBody>
      </p:sp>
      <p:sp>
        <p:nvSpPr>
          <p:cNvPr id="83971" name="Rectangle 3">
            <a:extLst>
              <a:ext uri="{FF2B5EF4-FFF2-40B4-BE49-F238E27FC236}">
                <a16:creationId xmlns:a16="http://schemas.microsoft.com/office/drawing/2014/main" id="{1E8AA3A8-DE18-E704-17C9-F6643F93F64F}"/>
              </a:ext>
            </a:extLst>
          </p:cNvPr>
          <p:cNvSpPr>
            <a:spLocks noGrp="1" noChangeArrowheads="1"/>
          </p:cNvSpPr>
          <p:nvPr>
            <p:ph idx="1"/>
          </p:nvPr>
        </p:nvSpPr>
        <p:spPr>
          <a:xfrm>
            <a:off x="6248400" y="1890252"/>
            <a:ext cx="4191000" cy="3596148"/>
          </a:xfrm>
          <a:noFill/>
        </p:spPr>
        <p:txBody>
          <a:bodyPr/>
          <a:lstStyle/>
          <a:p>
            <a:pPr>
              <a:lnSpc>
                <a:spcPct val="90000"/>
              </a:lnSpc>
            </a:pPr>
            <a:r>
              <a:rPr lang="en-US" altLang="en-US" sz="2400" b="1" dirty="0"/>
              <a:t>Organic Matter</a:t>
            </a:r>
            <a:r>
              <a:rPr lang="en-US" altLang="en-US" sz="2400" dirty="0"/>
              <a:t> is derived from decomposing plant and animal remains </a:t>
            </a:r>
          </a:p>
          <a:p>
            <a:pPr>
              <a:lnSpc>
                <a:spcPct val="90000"/>
              </a:lnSpc>
            </a:pPr>
            <a:r>
              <a:rPr lang="en-US" altLang="en-US" sz="2400" b="1" dirty="0"/>
              <a:t>Humus </a:t>
            </a:r>
            <a:r>
              <a:rPr lang="en-US" altLang="en-US" sz="2400" dirty="0"/>
              <a:t>is the dark, moist layer found on the top of a soil profile. This is because it is made up of dead and decaying matter. It is fairly fertile in that the decay process adds nutrients to the soil that plants love to soak up</a:t>
            </a:r>
          </a:p>
        </p:txBody>
      </p:sp>
      <p:pic>
        <p:nvPicPr>
          <p:cNvPr id="83972" name="Picture 4">
            <a:extLst>
              <a:ext uri="{FF2B5EF4-FFF2-40B4-BE49-F238E27FC236}">
                <a16:creationId xmlns:a16="http://schemas.microsoft.com/office/drawing/2014/main" id="{53533B11-4D93-5E1B-DCED-4DF6A123C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890252"/>
            <a:ext cx="4419600" cy="3157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CDE1637-2E36-E574-641D-CFDC35385D4F}"/>
              </a:ext>
            </a:extLst>
          </p:cNvPr>
          <p:cNvSpPr>
            <a:spLocks noGrp="1" noChangeArrowheads="1"/>
          </p:cNvSpPr>
          <p:nvPr>
            <p:ph type="title"/>
          </p:nvPr>
        </p:nvSpPr>
        <p:spPr/>
        <p:txBody>
          <a:bodyPr/>
          <a:lstStyle/>
          <a:p>
            <a:r>
              <a:rPr lang="en-US" altLang="en-US"/>
              <a:t>Sources of Parent Material </a:t>
            </a:r>
          </a:p>
        </p:txBody>
      </p:sp>
      <p:sp>
        <p:nvSpPr>
          <p:cNvPr id="99331" name="Rectangle 3">
            <a:extLst>
              <a:ext uri="{FF2B5EF4-FFF2-40B4-BE49-F238E27FC236}">
                <a16:creationId xmlns:a16="http://schemas.microsoft.com/office/drawing/2014/main" id="{D851CF68-3F24-BFEF-254F-CAAA752D1B5B}"/>
              </a:ext>
            </a:extLst>
          </p:cNvPr>
          <p:cNvSpPr>
            <a:spLocks noGrp="1" noChangeArrowheads="1"/>
          </p:cNvSpPr>
          <p:nvPr>
            <p:ph idx="1"/>
          </p:nvPr>
        </p:nvSpPr>
        <p:spPr>
          <a:xfrm>
            <a:off x="2057401" y="1981200"/>
            <a:ext cx="7543801" cy="4023360"/>
          </a:xfrm>
        </p:spPr>
        <p:txBody>
          <a:bodyPr>
            <a:normAutofit/>
          </a:bodyPr>
          <a:lstStyle/>
          <a:p>
            <a:r>
              <a:rPr lang="en-US" altLang="en-US" sz="2800" dirty="0"/>
              <a:t>Weathering or erosive actions:</a:t>
            </a:r>
          </a:p>
          <a:p>
            <a:pPr lvl="1"/>
            <a:r>
              <a:rPr lang="en-US" altLang="en-US" sz="2400" dirty="0"/>
              <a:t>heating/cooling</a:t>
            </a:r>
          </a:p>
          <a:p>
            <a:pPr lvl="1"/>
            <a:r>
              <a:rPr lang="en-US" altLang="en-US" sz="2400" dirty="0"/>
              <a:t>freezing/thawing</a:t>
            </a:r>
          </a:p>
          <a:p>
            <a:pPr lvl="1"/>
            <a:r>
              <a:rPr lang="en-US" altLang="en-US" sz="2400" dirty="0"/>
              <a:t>glaciers</a:t>
            </a:r>
          </a:p>
          <a:p>
            <a:pPr lvl="1"/>
            <a:r>
              <a:rPr lang="en-US" altLang="en-US" sz="2400" dirty="0"/>
              <a:t>water</a:t>
            </a:r>
          </a:p>
          <a:p>
            <a:pPr lvl="1"/>
            <a:r>
              <a:rPr lang="en-US" altLang="en-US" sz="2400" dirty="0"/>
              <a:t>wind</a:t>
            </a:r>
          </a:p>
          <a:p>
            <a:pPr lvl="1"/>
            <a:r>
              <a:rPr lang="en-US" altLang="en-US" sz="2400" dirty="0"/>
              <a:t>chemistry</a:t>
            </a:r>
          </a:p>
          <a:p>
            <a:pPr lvl="1"/>
            <a:r>
              <a:rPr lang="en-US" altLang="en-US" sz="2400" dirty="0"/>
              <a:t>plants &amp; animals</a:t>
            </a:r>
          </a:p>
        </p:txBody>
      </p:sp>
      <p:pic>
        <p:nvPicPr>
          <p:cNvPr id="99332" name="Picture 4">
            <a:extLst>
              <a:ext uri="{FF2B5EF4-FFF2-40B4-BE49-F238E27FC236}">
                <a16:creationId xmlns:a16="http://schemas.microsoft.com/office/drawing/2014/main" id="{BAF85FDE-DEA5-CDE0-5943-5898E4AD908C}"/>
              </a:ext>
            </a:extLst>
          </p:cNvPr>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5813323" y="2667001"/>
            <a:ext cx="4343400" cy="3102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2433</TotalTime>
  <Words>564</Words>
  <Application>Microsoft Office PowerPoint</Application>
  <PresentationFormat>Widescreen</PresentationFormat>
  <Paragraphs>92</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Retrospect</vt:lpstr>
      <vt:lpstr> Soil Texture and Agriculture</vt:lpstr>
      <vt:lpstr>Soil Particles</vt:lpstr>
      <vt:lpstr>Particle Sizes</vt:lpstr>
      <vt:lpstr>Sand</vt:lpstr>
      <vt:lpstr>Silt </vt:lpstr>
      <vt:lpstr>Clay</vt:lpstr>
      <vt:lpstr>Influences of Soil Properties</vt:lpstr>
      <vt:lpstr>Influences of Soil Properties</vt:lpstr>
      <vt:lpstr>Sources of Parent Material </vt:lpstr>
      <vt:lpstr>PowerPoint Presentation</vt:lpstr>
      <vt:lpstr>Soil Texture and Surface Area</vt:lpstr>
      <vt:lpstr>Properties Related to Texture</vt:lpstr>
      <vt:lpstr>Fine Textured Soil</vt:lpstr>
      <vt:lpstr>Fine Textured Soil</vt:lpstr>
      <vt:lpstr>Coarse Textured Soil</vt:lpstr>
      <vt:lpstr>Coarse Textured Soil </vt:lpstr>
      <vt:lpstr>Loamy Soil </vt:lpstr>
      <vt:lpstr>PowerPoint Presentation</vt:lpstr>
    </vt:vector>
  </TitlesOfParts>
  <Company>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Texture/ Particle Size</dc:title>
  <dc:creator>kschultz</dc:creator>
  <cp:lastModifiedBy>Mel Sikes</cp:lastModifiedBy>
  <cp:revision>31</cp:revision>
  <dcterms:created xsi:type="dcterms:W3CDTF">2006-06-21T19:51:31Z</dcterms:created>
  <dcterms:modified xsi:type="dcterms:W3CDTF">2024-03-23T00:02:48Z</dcterms:modified>
</cp:coreProperties>
</file>